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287" r:id="rId3"/>
    <p:sldId id="257" r:id="rId4"/>
    <p:sldId id="258" r:id="rId5"/>
    <p:sldId id="259" r:id="rId6"/>
    <p:sldId id="260" r:id="rId7"/>
    <p:sldId id="261" r:id="rId8"/>
    <p:sldId id="262" r:id="rId9"/>
    <p:sldId id="263" r:id="rId10"/>
    <p:sldId id="264" r:id="rId11"/>
    <p:sldId id="265" r:id="rId12"/>
    <p:sldId id="267" r:id="rId13"/>
    <p:sldId id="288"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167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F4CD7C24-CB7F-48AD-9852-A5B5CE920FD3}" type="datetimeFigureOut">
              <a:rPr lang="en-AU" smtClean="0"/>
              <a:t>2/09/2019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83BFBED-A750-4330-8E66-A170DFF50AF0}" type="slidenum">
              <a:rPr lang="en-AU" smtClean="0"/>
              <a:t>‹#›</a:t>
            </a:fld>
            <a:endParaRPr lang="en-AU"/>
          </a:p>
        </p:txBody>
      </p:sp>
    </p:spTree>
    <p:extLst>
      <p:ext uri="{BB962C8B-B14F-4D97-AF65-F5344CB8AC3E}">
        <p14:creationId xmlns:p14="http://schemas.microsoft.com/office/powerpoint/2010/main" val="407779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4CD7C24-CB7F-48AD-9852-A5B5CE920FD3}" type="datetimeFigureOut">
              <a:rPr lang="en-AU" smtClean="0"/>
              <a:t>2/09/2019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83BFBED-A750-4330-8E66-A170DFF50AF0}" type="slidenum">
              <a:rPr lang="en-AU" smtClean="0"/>
              <a:t>‹#›</a:t>
            </a:fld>
            <a:endParaRPr lang="en-AU"/>
          </a:p>
        </p:txBody>
      </p:sp>
    </p:spTree>
    <p:extLst>
      <p:ext uri="{BB962C8B-B14F-4D97-AF65-F5344CB8AC3E}">
        <p14:creationId xmlns:p14="http://schemas.microsoft.com/office/powerpoint/2010/main" val="299713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4CD7C24-CB7F-48AD-9852-A5B5CE920FD3}" type="datetimeFigureOut">
              <a:rPr lang="en-AU" smtClean="0"/>
              <a:t>2/09/2019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83BFBED-A750-4330-8E66-A170DFF50AF0}" type="slidenum">
              <a:rPr lang="en-AU" smtClean="0"/>
              <a:t>‹#›</a:t>
            </a:fld>
            <a:endParaRPr lang="en-AU"/>
          </a:p>
        </p:txBody>
      </p:sp>
    </p:spTree>
    <p:extLst>
      <p:ext uri="{BB962C8B-B14F-4D97-AF65-F5344CB8AC3E}">
        <p14:creationId xmlns:p14="http://schemas.microsoft.com/office/powerpoint/2010/main" val="1265175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4CD7C24-CB7F-48AD-9852-A5B5CE920FD3}" type="datetimeFigureOut">
              <a:rPr lang="en-AU" smtClean="0"/>
              <a:t>2/09/2019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83BFBED-A750-4330-8E66-A170DFF50AF0}" type="slidenum">
              <a:rPr lang="en-AU" smtClean="0"/>
              <a:t>‹#›</a:t>
            </a:fld>
            <a:endParaRPr lang="en-AU"/>
          </a:p>
        </p:txBody>
      </p:sp>
    </p:spTree>
    <p:extLst>
      <p:ext uri="{BB962C8B-B14F-4D97-AF65-F5344CB8AC3E}">
        <p14:creationId xmlns:p14="http://schemas.microsoft.com/office/powerpoint/2010/main" val="2882365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CD7C24-CB7F-48AD-9852-A5B5CE920FD3}" type="datetimeFigureOut">
              <a:rPr lang="en-AU" smtClean="0"/>
              <a:t>2/09/2019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83BFBED-A750-4330-8E66-A170DFF50AF0}" type="slidenum">
              <a:rPr lang="en-AU" smtClean="0"/>
              <a:t>‹#›</a:t>
            </a:fld>
            <a:endParaRPr lang="en-AU"/>
          </a:p>
        </p:txBody>
      </p:sp>
    </p:spTree>
    <p:extLst>
      <p:ext uri="{BB962C8B-B14F-4D97-AF65-F5344CB8AC3E}">
        <p14:creationId xmlns:p14="http://schemas.microsoft.com/office/powerpoint/2010/main" val="941132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F4CD7C24-CB7F-48AD-9852-A5B5CE920FD3}" type="datetimeFigureOut">
              <a:rPr lang="en-AU" smtClean="0"/>
              <a:t>2/09/2019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83BFBED-A750-4330-8E66-A170DFF50AF0}" type="slidenum">
              <a:rPr lang="en-AU" smtClean="0"/>
              <a:t>‹#›</a:t>
            </a:fld>
            <a:endParaRPr lang="en-AU"/>
          </a:p>
        </p:txBody>
      </p:sp>
    </p:spTree>
    <p:extLst>
      <p:ext uri="{BB962C8B-B14F-4D97-AF65-F5344CB8AC3E}">
        <p14:creationId xmlns:p14="http://schemas.microsoft.com/office/powerpoint/2010/main" val="1203597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F4CD7C24-CB7F-48AD-9852-A5B5CE920FD3}" type="datetimeFigureOut">
              <a:rPr lang="en-AU" smtClean="0"/>
              <a:t>2/09/2019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383BFBED-A750-4330-8E66-A170DFF50AF0}" type="slidenum">
              <a:rPr lang="en-AU" smtClean="0"/>
              <a:t>‹#›</a:t>
            </a:fld>
            <a:endParaRPr lang="en-AU"/>
          </a:p>
        </p:txBody>
      </p:sp>
    </p:spTree>
    <p:extLst>
      <p:ext uri="{BB962C8B-B14F-4D97-AF65-F5344CB8AC3E}">
        <p14:creationId xmlns:p14="http://schemas.microsoft.com/office/powerpoint/2010/main" val="2709176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F4CD7C24-CB7F-48AD-9852-A5B5CE920FD3}" type="datetimeFigureOut">
              <a:rPr lang="en-AU" smtClean="0"/>
              <a:t>2/09/2019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83BFBED-A750-4330-8E66-A170DFF50AF0}" type="slidenum">
              <a:rPr lang="en-AU" smtClean="0"/>
              <a:t>‹#›</a:t>
            </a:fld>
            <a:endParaRPr lang="en-AU"/>
          </a:p>
        </p:txBody>
      </p:sp>
    </p:spTree>
    <p:extLst>
      <p:ext uri="{BB962C8B-B14F-4D97-AF65-F5344CB8AC3E}">
        <p14:creationId xmlns:p14="http://schemas.microsoft.com/office/powerpoint/2010/main" val="156625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D7C24-CB7F-48AD-9852-A5B5CE920FD3}" type="datetimeFigureOut">
              <a:rPr lang="en-AU" smtClean="0"/>
              <a:t>2/09/2019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383BFBED-A750-4330-8E66-A170DFF50AF0}" type="slidenum">
              <a:rPr lang="en-AU" smtClean="0"/>
              <a:t>‹#›</a:t>
            </a:fld>
            <a:endParaRPr lang="en-AU"/>
          </a:p>
        </p:txBody>
      </p:sp>
    </p:spTree>
    <p:extLst>
      <p:ext uri="{BB962C8B-B14F-4D97-AF65-F5344CB8AC3E}">
        <p14:creationId xmlns:p14="http://schemas.microsoft.com/office/powerpoint/2010/main" val="2618192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CD7C24-CB7F-48AD-9852-A5B5CE920FD3}" type="datetimeFigureOut">
              <a:rPr lang="en-AU" smtClean="0"/>
              <a:t>2/09/2019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83BFBED-A750-4330-8E66-A170DFF50AF0}" type="slidenum">
              <a:rPr lang="en-AU" smtClean="0"/>
              <a:t>‹#›</a:t>
            </a:fld>
            <a:endParaRPr lang="en-AU"/>
          </a:p>
        </p:txBody>
      </p:sp>
    </p:spTree>
    <p:extLst>
      <p:ext uri="{BB962C8B-B14F-4D97-AF65-F5344CB8AC3E}">
        <p14:creationId xmlns:p14="http://schemas.microsoft.com/office/powerpoint/2010/main" val="3058176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CD7C24-CB7F-48AD-9852-A5B5CE920FD3}" type="datetimeFigureOut">
              <a:rPr lang="en-AU" smtClean="0"/>
              <a:t>2/09/2019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83BFBED-A750-4330-8E66-A170DFF50AF0}" type="slidenum">
              <a:rPr lang="en-AU" smtClean="0"/>
              <a:t>‹#›</a:t>
            </a:fld>
            <a:endParaRPr lang="en-AU"/>
          </a:p>
        </p:txBody>
      </p:sp>
    </p:spTree>
    <p:extLst>
      <p:ext uri="{BB962C8B-B14F-4D97-AF65-F5344CB8AC3E}">
        <p14:creationId xmlns:p14="http://schemas.microsoft.com/office/powerpoint/2010/main" val="4076524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D7C24-CB7F-48AD-9852-A5B5CE920FD3}" type="datetimeFigureOut">
              <a:rPr lang="en-AU" smtClean="0"/>
              <a:t>2/09/2019</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3BFBED-A750-4330-8E66-A170DFF50AF0}" type="slidenum">
              <a:rPr lang="en-AU" smtClean="0"/>
              <a:t>‹#›</a:t>
            </a:fld>
            <a:endParaRPr lang="en-AU"/>
          </a:p>
        </p:txBody>
      </p:sp>
    </p:spTree>
    <p:extLst>
      <p:ext uri="{BB962C8B-B14F-4D97-AF65-F5344CB8AC3E}">
        <p14:creationId xmlns:p14="http://schemas.microsoft.com/office/powerpoint/2010/main" val="2987131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20.tiff"/></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7.tiff"/><Relationship Id="rId5" Type="http://schemas.openxmlformats.org/officeDocument/2006/relationships/image" Target="../media/image6.gif"/><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acrossthegreatdividedotnet.files.wordpress.com/2011/07/herd-of-mountain-goats-on-beartooth-pa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C:\Users\Hung Doan\Pictures\hinh cut\New Folder (2)\thap gia.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4" y="89918"/>
            <a:ext cx="9180881" cy="67332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Hung Doan\Pictures\hinh cut\theo chua moi.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7131" y="2178324"/>
            <a:ext cx="2216150" cy="46402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Hung Doan\Pictures\hinh cut\theo chua 2.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3" y="3592587"/>
            <a:ext cx="1728193" cy="32654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79511" y="127396"/>
            <a:ext cx="8784976" cy="58477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23</a:t>
            </a:r>
            <a:r>
              <a:rPr lang="en-AU" sz="3200" b="1" baseline="30000" dirty="0">
                <a:solidFill>
                  <a:srgbClr val="FFFF00"/>
                </a:solidFill>
                <a:latin typeface="Tahoma" panose="020B0604030504040204" pitchFamily="34" charset="0"/>
                <a:ea typeface="Tahoma" panose="020B0604030504040204" pitchFamily="34" charset="0"/>
                <a:cs typeface="Tahoma" panose="020B0604030504040204" pitchFamily="34" charset="0"/>
              </a:rPr>
              <a:t>rd</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  Sunday in Ordinary Time  Year C</a:t>
            </a:r>
          </a:p>
        </p:txBody>
      </p:sp>
      <p:sp>
        <p:nvSpPr>
          <p:cNvPr id="8" name="Rectangle 7"/>
          <p:cNvSpPr/>
          <p:nvPr/>
        </p:nvSpPr>
        <p:spPr>
          <a:xfrm>
            <a:off x="179511" y="804904"/>
            <a:ext cx="6048673" cy="1077218"/>
          </a:xfrm>
          <a:prstGeom prst="rect">
            <a:avLst/>
          </a:prstGeom>
        </p:spPr>
        <p:txBody>
          <a:bodyPr wrap="square">
            <a:spAutoFit/>
          </a:bodyPr>
          <a:lstStyle/>
          <a:p>
            <a:pPr algn="ctr"/>
            <a:r>
              <a:rPr lang="vi-VN" sz="3200" b="1" dirty="0">
                <a:solidFill>
                  <a:schemeClr val="bg1"/>
                </a:solidFill>
                <a:latin typeface="+mj-lt"/>
              </a:rPr>
              <a:t>Chúa Nhật </a:t>
            </a:r>
            <a:r>
              <a:rPr lang="en-AU" sz="3200" b="1" dirty="0">
                <a:solidFill>
                  <a:schemeClr val="bg1"/>
                </a:solidFill>
                <a:latin typeface="+mj-lt"/>
              </a:rPr>
              <a:t>23</a:t>
            </a:r>
            <a:r>
              <a:rPr lang="vi-VN" sz="3200" b="1" dirty="0">
                <a:solidFill>
                  <a:schemeClr val="bg1"/>
                </a:solidFill>
                <a:latin typeface="+mj-lt"/>
              </a:rPr>
              <a:t> </a:t>
            </a:r>
            <a:endParaRPr lang="en-US" sz="3200" b="1" dirty="0">
              <a:solidFill>
                <a:schemeClr val="bg1"/>
              </a:solidFill>
              <a:latin typeface="+mj-lt"/>
            </a:endParaRPr>
          </a:p>
          <a:p>
            <a:pPr algn="ctr"/>
            <a:r>
              <a:rPr lang="vi-VN" sz="3200" b="1" dirty="0">
                <a:solidFill>
                  <a:schemeClr val="bg1"/>
                </a:solidFill>
                <a:latin typeface="+mj-lt"/>
              </a:rPr>
              <a:t>Th</a:t>
            </a:r>
            <a:r>
              <a:rPr lang="en-AU" sz="3200" b="1" dirty="0" err="1">
                <a:solidFill>
                  <a:schemeClr val="bg1"/>
                </a:solidFill>
                <a:latin typeface="Times New Roman" panose="02020603050405020304" pitchFamily="18" charset="0"/>
                <a:cs typeface="Times New Roman" panose="02020603050405020304" pitchFamily="18" charset="0"/>
              </a:rPr>
              <a:t>ườ</a:t>
            </a:r>
            <a:r>
              <a:rPr lang="vi-VN" sz="3200" b="1" dirty="0">
                <a:solidFill>
                  <a:schemeClr val="bg1"/>
                </a:solidFill>
                <a:latin typeface="+mj-lt"/>
              </a:rPr>
              <a:t>ng Niên Năm C</a:t>
            </a:r>
          </a:p>
        </p:txBody>
      </p:sp>
      <p:sp>
        <p:nvSpPr>
          <p:cNvPr id="9" name="Rectangle 8"/>
          <p:cNvSpPr/>
          <p:nvPr/>
        </p:nvSpPr>
        <p:spPr>
          <a:xfrm>
            <a:off x="4427984" y="5661248"/>
            <a:ext cx="4586483" cy="892552"/>
          </a:xfrm>
          <a:prstGeom prst="rect">
            <a:avLst/>
          </a:prstGeom>
        </p:spPr>
        <p:txBody>
          <a:bodyPr wrap="square">
            <a:spAutoFit/>
          </a:bodyPr>
          <a:lstStyle/>
          <a:p>
            <a:pPr algn="ctr"/>
            <a:r>
              <a:rPr lang="en-AU" sz="3200" dirty="0">
                <a:solidFill>
                  <a:schemeClr val="bg1"/>
                </a:solidFill>
              </a:rPr>
              <a:t>08/09/2019</a:t>
            </a:r>
          </a:p>
          <a:p>
            <a:pPr algn="ctr"/>
            <a:r>
              <a:rPr lang="en-US" sz="2000" dirty="0" err="1">
                <a:solidFill>
                  <a:schemeClr val="bg1"/>
                </a:solidFill>
              </a:rPr>
              <a:t>Hùng</a:t>
            </a:r>
            <a:r>
              <a:rPr lang="en-US" sz="2000" dirty="0">
                <a:solidFill>
                  <a:schemeClr val="bg1"/>
                </a:solidFill>
              </a:rPr>
              <a:t> </a:t>
            </a:r>
            <a:r>
              <a:rPr lang="en-US" sz="2000" dirty="0" err="1">
                <a:solidFill>
                  <a:schemeClr val="bg1"/>
                </a:solidFill>
              </a:rPr>
              <a:t>Phương</a:t>
            </a:r>
            <a:r>
              <a:rPr lang="en-US" sz="2000" dirty="0">
                <a:solidFill>
                  <a:schemeClr val="bg1"/>
                </a:solidFill>
              </a:rPr>
              <a:t> &amp; Thanh </a:t>
            </a:r>
            <a:r>
              <a:rPr lang="en-US" sz="2000" dirty="0" err="1">
                <a:solidFill>
                  <a:schemeClr val="bg1"/>
                </a:solidFill>
              </a:rPr>
              <a:t>Quảng</a:t>
            </a:r>
            <a:r>
              <a:rPr lang="en-US" sz="2000" dirty="0">
                <a:solidFill>
                  <a:schemeClr val="bg1"/>
                </a:solidFill>
              </a:rPr>
              <a:t> </a:t>
            </a:r>
            <a:r>
              <a:rPr lang="en-US" sz="2000" dirty="0" err="1">
                <a:solidFill>
                  <a:schemeClr val="bg1"/>
                </a:solidFill>
              </a:rPr>
              <a:t>thực</a:t>
            </a:r>
            <a:r>
              <a:rPr lang="en-US" sz="2000" dirty="0">
                <a:solidFill>
                  <a:schemeClr val="bg1"/>
                </a:solidFill>
              </a:rPr>
              <a:t> </a:t>
            </a:r>
            <a:r>
              <a:rPr lang="en-US" sz="2000" dirty="0" err="1">
                <a:solidFill>
                  <a:schemeClr val="bg1"/>
                </a:solidFill>
              </a:rPr>
              <a:t>hiện</a:t>
            </a:r>
            <a:r>
              <a:rPr lang="en-US" sz="2000" dirty="0">
                <a:solidFill>
                  <a:schemeClr val="bg1"/>
                </a:solidFill>
              </a:rPr>
              <a:t> </a:t>
            </a:r>
            <a:endParaRPr lang="en-AU" sz="2000" dirty="0">
              <a:solidFill>
                <a:schemeClr val="bg1"/>
              </a:solidFill>
            </a:endParaRPr>
          </a:p>
        </p:txBody>
      </p:sp>
    </p:spTree>
    <p:extLst>
      <p:ext uri="{BB962C8B-B14F-4D97-AF65-F5344CB8AC3E}">
        <p14:creationId xmlns:p14="http://schemas.microsoft.com/office/powerpoint/2010/main" val="98978780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anim calcmode="lin" valueType="num">
                                      <p:cBhvr>
                                        <p:cTn id="8" dur="2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2000"/>
                                        <p:tgtEl>
                                          <p:spTgt spid="8">
                                            <p:txEl>
                                              <p:pRg st="1" end="1"/>
                                            </p:txEl>
                                          </p:spTgt>
                                        </p:tgtEl>
                                      </p:cBhvr>
                                    </p:animEffect>
                                    <p:anim calcmode="lin" valueType="num">
                                      <p:cBhvr>
                                        <p:cTn id="13" dur="2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2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4932" y="4797152"/>
            <a:ext cx="6768752" cy="1569660"/>
          </a:xfrm>
          <a:prstGeom prst="rect">
            <a:avLst/>
          </a:prstGeom>
        </p:spPr>
        <p:txBody>
          <a:bodyPr wrap="square">
            <a:spAutoFit/>
          </a:bodyPr>
          <a:lstStyle/>
          <a:p>
            <a:pPr algn="ctr"/>
            <a:r>
              <a:rPr lang="vi-VN" dirty="0"/>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Nếu không đủ sức, thì khi đối phương còn ở xa, ắt nhà vua đã phải sai sứ đi cầu hoà.</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07504" y="116632"/>
            <a:ext cx="2016224" cy="600164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If not, then while the other king was still a long way off, he would send envoys to sue for peace. </a:t>
            </a:r>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9046" y="0"/>
            <a:ext cx="7180524" cy="465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3979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64089" y="3573016"/>
            <a:ext cx="3672407" cy="304698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Cũng vậy, ai trong anh em không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từ bỏ hết những gì mình có, thì không thể làm môn đệ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tôi được…</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13942" y="116632"/>
            <a:ext cx="3888823" cy="255454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So in the same way, none of you can be my disciple unless he gives up all his possessions.’…</a:t>
            </a:r>
          </a:p>
        </p:txBody>
      </p:sp>
      <p:pic>
        <p:nvPicPr>
          <p:cNvPr id="4"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002766" y="0"/>
            <a:ext cx="5141234"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614" y="3429000"/>
            <a:ext cx="5169682" cy="3455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7775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c2.staticflickr.com/4/3749/9568320721_12a3cd3c97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4682" cy="68860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Hung Doan\Pictures\hinh cut\New Folder (2)\doi.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8553" y="1152755"/>
            <a:ext cx="9283235" cy="57332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Hung Doan\Pictures\hinh cut\theo chua moi 1.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7203" y="1565936"/>
            <a:ext cx="2520280" cy="52313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Hung Doan\Pictures\hinh cut\theo chua 2.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83" y="3562635"/>
            <a:ext cx="1728193" cy="32654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28012"/>
            <a:ext cx="9144792" cy="58477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23</a:t>
            </a:r>
            <a:r>
              <a:rPr lang="en-AU" sz="3200" b="1" baseline="30000" dirty="0">
                <a:solidFill>
                  <a:srgbClr val="FFFF00"/>
                </a:solidFill>
                <a:latin typeface="Tahoma" panose="020B0604030504040204" pitchFamily="34" charset="0"/>
                <a:ea typeface="Tahoma" panose="020B0604030504040204" pitchFamily="34" charset="0"/>
                <a:cs typeface="Tahoma" panose="020B0604030504040204" pitchFamily="34" charset="0"/>
              </a:rPr>
              <a:t>rd</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 Sunday in Ordinary Time  Year C</a:t>
            </a:r>
          </a:p>
        </p:txBody>
      </p:sp>
      <p:sp>
        <p:nvSpPr>
          <p:cNvPr id="11" name="Rectangle 10"/>
          <p:cNvSpPr/>
          <p:nvPr/>
        </p:nvSpPr>
        <p:spPr>
          <a:xfrm>
            <a:off x="0" y="597302"/>
            <a:ext cx="3923928" cy="1077218"/>
          </a:xfrm>
          <a:prstGeom prst="rect">
            <a:avLst/>
          </a:prstGeom>
        </p:spPr>
        <p:txBody>
          <a:bodyPr wrap="square">
            <a:spAutoFit/>
          </a:bodyPr>
          <a:lstStyle/>
          <a:p>
            <a:pPr algn="ctr"/>
            <a:r>
              <a:rPr lang="vi-VN" sz="3200" b="1" dirty="0">
                <a:solidFill>
                  <a:schemeClr val="bg1"/>
                </a:solidFill>
                <a:latin typeface="+mj-lt"/>
              </a:rPr>
              <a:t>Chúa Nhật </a:t>
            </a:r>
            <a:r>
              <a:rPr lang="en-AU" sz="3200" b="1" dirty="0">
                <a:solidFill>
                  <a:schemeClr val="bg1"/>
                </a:solidFill>
                <a:latin typeface="+mj-lt"/>
              </a:rPr>
              <a:t>23</a:t>
            </a:r>
            <a:r>
              <a:rPr lang="vi-VN" sz="3200" b="1" dirty="0">
                <a:solidFill>
                  <a:schemeClr val="bg1"/>
                </a:solidFill>
                <a:latin typeface="+mj-lt"/>
              </a:rPr>
              <a:t> Th</a:t>
            </a:r>
            <a:r>
              <a:rPr lang="en-AU" sz="3200" b="1" dirty="0" err="1">
                <a:solidFill>
                  <a:schemeClr val="bg1"/>
                </a:solidFill>
                <a:latin typeface="Times New Roman" panose="02020603050405020304" pitchFamily="18" charset="0"/>
                <a:cs typeface="Times New Roman" panose="02020603050405020304" pitchFamily="18" charset="0"/>
              </a:rPr>
              <a:t>ườ</a:t>
            </a:r>
            <a:r>
              <a:rPr lang="vi-VN" sz="3200" b="1" dirty="0">
                <a:solidFill>
                  <a:schemeClr val="bg1"/>
                </a:solidFill>
                <a:latin typeface="+mj-lt"/>
              </a:rPr>
              <a:t>ng Niên Năm C</a:t>
            </a:r>
          </a:p>
        </p:txBody>
      </p:sp>
      <p:sp>
        <p:nvSpPr>
          <p:cNvPr id="12" name="Rectangle 11"/>
          <p:cNvSpPr/>
          <p:nvPr/>
        </p:nvSpPr>
        <p:spPr>
          <a:xfrm>
            <a:off x="6804248" y="6144482"/>
            <a:ext cx="2169184" cy="584775"/>
          </a:xfrm>
          <a:prstGeom prst="rect">
            <a:avLst/>
          </a:prstGeom>
        </p:spPr>
        <p:txBody>
          <a:bodyPr wrap="none">
            <a:spAutoFit/>
          </a:bodyPr>
          <a:lstStyle/>
          <a:p>
            <a:r>
              <a:rPr lang="en-AU" sz="3200" dirty="0">
                <a:solidFill>
                  <a:schemeClr val="bg1"/>
                </a:solidFill>
              </a:rPr>
              <a:t>08/09/2019</a:t>
            </a:r>
            <a:endParaRPr lang="en-AU" sz="3200" dirty="0"/>
          </a:p>
        </p:txBody>
      </p:sp>
    </p:spTree>
    <p:extLst>
      <p:ext uri="{BB962C8B-B14F-4D97-AF65-F5344CB8AC3E}">
        <p14:creationId xmlns:p14="http://schemas.microsoft.com/office/powerpoint/2010/main" val="12651804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anim calcmode="lin" valueType="num">
                                      <p:cBhvr>
                                        <p:cTn id="8" dur="2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6" presetClass="entr" presetSubtype="32" fill="hold"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circle(out)">
                                      <p:cBhvr>
                                        <p:cTn id="12"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huffpost.com/gen/1777516/images/o-JERUSALEM-ISRAEL-facebo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4" y="1"/>
            <a:ext cx="924831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ung Doan\Pictures\hinh cut\New Folder (2)\doi.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73" y="1124743"/>
            <a:ext cx="9283235" cy="57332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ung Doan\Pictures\hinh cut\chua bao theo chua.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3974" y="1268760"/>
            <a:ext cx="3325246" cy="3639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Hung Doan\Pictures\hinh cut\theo chua 9.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8" y="3724159"/>
            <a:ext cx="3024336" cy="31338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9512" y="153074"/>
            <a:ext cx="8784976" cy="58477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23</a:t>
            </a:r>
            <a:r>
              <a:rPr lang="en-AU" sz="3200" b="1" baseline="30000" dirty="0">
                <a:solidFill>
                  <a:srgbClr val="FFFF00"/>
                </a:solidFill>
                <a:latin typeface="Tahoma" panose="020B0604030504040204" pitchFamily="34" charset="0"/>
                <a:ea typeface="Tahoma" panose="020B0604030504040204" pitchFamily="34" charset="0"/>
                <a:cs typeface="Tahoma" panose="020B0604030504040204" pitchFamily="34" charset="0"/>
              </a:rPr>
              <a:t>rd</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 Sunday in Ordinary Time  Year C</a:t>
            </a:r>
          </a:p>
        </p:txBody>
      </p:sp>
      <p:sp>
        <p:nvSpPr>
          <p:cNvPr id="8" name="Rectangle 7"/>
          <p:cNvSpPr/>
          <p:nvPr/>
        </p:nvSpPr>
        <p:spPr>
          <a:xfrm>
            <a:off x="213526" y="656149"/>
            <a:ext cx="8964488" cy="584775"/>
          </a:xfrm>
          <a:prstGeom prst="rect">
            <a:avLst/>
          </a:prstGeom>
        </p:spPr>
        <p:txBody>
          <a:bodyPr wrap="square">
            <a:spAutoFit/>
          </a:bodyPr>
          <a:lstStyle/>
          <a:p>
            <a:pPr algn="ctr"/>
            <a:r>
              <a:rPr lang="vi-VN" sz="3200" b="1" dirty="0">
                <a:solidFill>
                  <a:schemeClr val="bg1"/>
                </a:solidFill>
                <a:latin typeface="Verdana" panose="020B0604030504040204" pitchFamily="34" charset="0"/>
                <a:ea typeface="Verdana" panose="020B0604030504040204" pitchFamily="34" charset="0"/>
              </a:rPr>
              <a:t>Chúa Nhật </a:t>
            </a:r>
            <a:r>
              <a:rPr lang="en-AU" sz="3200" b="1" dirty="0">
                <a:solidFill>
                  <a:schemeClr val="bg1"/>
                </a:solidFill>
                <a:latin typeface="Verdana" panose="020B0604030504040204" pitchFamily="34" charset="0"/>
                <a:ea typeface="Verdana" panose="020B0604030504040204" pitchFamily="34" charset="0"/>
              </a:rPr>
              <a:t>23</a:t>
            </a:r>
            <a:r>
              <a:rPr lang="vi-VN" sz="3200" b="1" dirty="0">
                <a:solidFill>
                  <a:schemeClr val="bg1"/>
                </a:solidFill>
                <a:latin typeface="Verdana" panose="020B0604030504040204" pitchFamily="34" charset="0"/>
                <a:ea typeface="Verdana" panose="020B0604030504040204" pitchFamily="34" charset="0"/>
              </a:rPr>
              <a:t> Th</a:t>
            </a:r>
            <a:r>
              <a:rPr lang="en-AU" sz="3200" b="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ườ</a:t>
            </a:r>
            <a:r>
              <a:rPr lang="vi-VN" sz="3200" b="1" dirty="0">
                <a:solidFill>
                  <a:schemeClr val="bg1"/>
                </a:solidFill>
                <a:latin typeface="Verdana" panose="020B0604030504040204" pitchFamily="34" charset="0"/>
                <a:ea typeface="Verdana" panose="020B0604030504040204" pitchFamily="34" charset="0"/>
              </a:rPr>
              <a:t>ng Niên Năm C</a:t>
            </a:r>
          </a:p>
        </p:txBody>
      </p:sp>
      <p:pic>
        <p:nvPicPr>
          <p:cNvPr id="10" name="Picture 4" descr="C:\Users\Hung Doan\Pictures\hinh cut\theo chua 2.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468" y="3819262"/>
            <a:ext cx="1608228" cy="303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4705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anim calcmode="lin" valueType="num">
                                      <p:cBhvr>
                                        <p:cTn id="8" dur="2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heel(1)">
                                      <p:cBhvr>
                                        <p:cTn id="12"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https://pixabay.com/static/uploads/photo/2015/10/12/15/27/sunset-984546_960_72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917551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Hung Doan\Pictures\hinh cut\New Folder (2)\thap gia.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64" y="116632"/>
            <a:ext cx="9180881" cy="67332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Joseph Hung_Doan\Downloads\Chua Jesus\open_bible (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4664"/>
            <a:ext cx="3136201" cy="184482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a:spLocks noChangeArrowheads="1"/>
          </p:cNvSpPr>
          <p:nvPr/>
        </p:nvSpPr>
        <p:spPr bwMode="auto">
          <a:xfrm>
            <a:off x="562401" y="725994"/>
            <a:ext cx="342469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AU" sz="3200" b="1" dirty="0">
                <a:solidFill>
                  <a:srgbClr val="C00000"/>
                </a:solidFill>
              </a:rPr>
              <a:t>Gospel</a:t>
            </a:r>
          </a:p>
          <a:p>
            <a:pPr algn="ctr"/>
            <a:r>
              <a:rPr lang="en-AU" sz="3200" b="1" dirty="0">
                <a:solidFill>
                  <a:srgbClr val="C00000"/>
                </a:solidFill>
              </a:rPr>
              <a:t>Luke</a:t>
            </a:r>
          </a:p>
          <a:p>
            <a:pPr algn="ctr"/>
            <a:r>
              <a:rPr lang="en-AU" sz="3200" b="1" dirty="0">
                <a:solidFill>
                  <a:srgbClr val="C00000"/>
                </a:solidFill>
              </a:rPr>
              <a:t>14:25-33</a:t>
            </a:r>
          </a:p>
          <a:p>
            <a:pPr algn="ctr"/>
            <a:r>
              <a:rPr lang="en-AU" sz="3200" b="1" dirty="0" err="1">
                <a:solidFill>
                  <a:srgbClr val="0070C0"/>
                </a:solidFill>
              </a:rPr>
              <a:t>Phúc</a:t>
            </a:r>
            <a:r>
              <a:rPr lang="en-AU" sz="3200" b="1" dirty="0">
                <a:solidFill>
                  <a:srgbClr val="0070C0"/>
                </a:solidFill>
              </a:rPr>
              <a:t> </a:t>
            </a:r>
            <a:r>
              <a:rPr lang="en-AU" sz="3200" b="1" dirty="0" err="1">
                <a:solidFill>
                  <a:srgbClr val="0070C0"/>
                </a:solidFill>
              </a:rPr>
              <a:t>Âm</a:t>
            </a:r>
            <a:r>
              <a:rPr lang="en-AU" sz="3200" b="1" dirty="0">
                <a:solidFill>
                  <a:srgbClr val="0070C0"/>
                </a:solidFill>
              </a:rPr>
              <a:t> </a:t>
            </a:r>
            <a:r>
              <a:rPr lang="en-AU" sz="3200" b="1" dirty="0" err="1">
                <a:solidFill>
                  <a:srgbClr val="0070C0"/>
                </a:solidFill>
              </a:rPr>
              <a:t>theo</a:t>
            </a:r>
            <a:r>
              <a:rPr lang="en-AU" sz="3200" b="1" dirty="0">
                <a:solidFill>
                  <a:srgbClr val="0070C0"/>
                </a:solidFill>
              </a:rPr>
              <a:t> </a:t>
            </a:r>
          </a:p>
          <a:p>
            <a:pPr algn="ctr"/>
            <a:r>
              <a:rPr lang="en-AU" sz="3200" b="1" dirty="0" err="1">
                <a:solidFill>
                  <a:srgbClr val="0070C0"/>
                </a:solidFill>
              </a:rPr>
              <a:t>Thánh</a:t>
            </a:r>
            <a:r>
              <a:rPr lang="en-AU" sz="3200" b="1" dirty="0">
                <a:solidFill>
                  <a:srgbClr val="0070C0"/>
                </a:solidFill>
              </a:rPr>
              <a:t> Lu-ca</a:t>
            </a:r>
          </a:p>
          <a:p>
            <a:pPr algn="ctr"/>
            <a:r>
              <a:rPr lang="en-AU" sz="3200" b="1" dirty="0">
                <a:solidFill>
                  <a:srgbClr val="0070C0"/>
                </a:solidFill>
              </a:rPr>
              <a:t>14:25-33</a:t>
            </a:r>
          </a:p>
        </p:txBody>
      </p:sp>
      <p:pic>
        <p:nvPicPr>
          <p:cNvPr id="2059" name="Picture 11" descr="C:\Users\Hung Doan\Pictures\hinh cut\New Folder (2)\chua 1.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7095" y="3429000"/>
            <a:ext cx="2790626" cy="3383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203889"/>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757750"/>
            <a:ext cx="8928992" cy="1077218"/>
          </a:xfrm>
          <a:prstGeom prst="rect">
            <a:avLst/>
          </a:prstGeom>
        </p:spPr>
        <p:txBody>
          <a:bodyPr wrap="square">
            <a:spAutoFit/>
          </a:bodyPr>
          <a:lstStyle/>
          <a:p>
            <a:pPr algn="ct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ấy</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Có rất đông người cùng đi đường</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 với Đức Giê-su. Người quay lại bảo họ:</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251520" y="24285"/>
            <a:ext cx="8640960" cy="107721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Great crowds accompanied Jesus on his way and he turned and spoke to them. </a:t>
            </a:r>
          </a:p>
        </p:txBody>
      </p:sp>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27584" y="1101502"/>
            <a:ext cx="7416824" cy="4656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6934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5217" y="4365104"/>
            <a:ext cx="6528781" cy="20621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Ai đến với tôi mà không dứt bỏ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cha mẹ, vợ con, anh em, chị em, và cả mạng sống mình nữa, thì không thể làm môn đệ tôi được.</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116632"/>
            <a:ext cx="2615218" cy="649408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If any man comes to me without hating </a:t>
            </a:r>
          </a:p>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his father, mother, wife, children, brothers, sisters,     yes and his own life too,       he cannot be my disciple. </a:t>
            </a:r>
          </a:p>
        </p:txBody>
      </p:sp>
      <p:pic>
        <p:nvPicPr>
          <p:cNvPr id="2051"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810050" y="303"/>
            <a:ext cx="6333949" cy="4220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6934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48064" y="4102415"/>
            <a:ext cx="3744416" cy="2552907"/>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Ai không vác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thập giá mình mà đi theo tôi,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thì không thể làm môn đệ tôi được.</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79512" y="10684"/>
            <a:ext cx="2952328" cy="304698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Anyone who does not carry his cross and come after me cannot be my disciple.</a:t>
            </a:r>
          </a:p>
        </p:txBody>
      </p:sp>
      <p:pic>
        <p:nvPicPr>
          <p:cNvPr id="307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337215" y="0"/>
            <a:ext cx="5819261" cy="3881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https://pastorfergus.files.wordpress.com/2013/09/cross-man-looking-up-at.jpg?w=497&amp;h=299"/>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484" y="3881217"/>
            <a:ext cx="4978816" cy="2995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934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5816" y="4221089"/>
            <a:ext cx="6048672" cy="2636912"/>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Quả thế, ai trong anh em muốn xây một cây tháp, mà trước tiên lại không ngồi xuống tính toán phí tổn, xem mình có đủ để hoàn thành không?</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07504" y="116632"/>
            <a:ext cx="2736304" cy="600164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‘And indeed, which of you here, intending to build a tower, would not first sit down and work out the cost to see if he had enough to complete it? </a:t>
            </a:r>
          </a:p>
        </p:txBody>
      </p:sp>
      <p:pic>
        <p:nvPicPr>
          <p:cNvPr id="4099"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892125" y="34811"/>
            <a:ext cx="6251876" cy="4186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6934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3848" y="4353149"/>
            <a:ext cx="5760640" cy="20621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Kẻo lỡ ra, đặt móng rồi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mà không có khả năng làm xong, thì mọi người thấy vậy sẽ lên tiếng chê cười mà bảo:</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116632"/>
            <a:ext cx="2843808" cy="649408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Otherwise,                 if he laid the foundation and then found himself unable                    to finish                    the work,                the onlookers would all start making fun of him and saying,</a:t>
            </a:r>
          </a:p>
        </p:txBody>
      </p:sp>
      <p:pic>
        <p:nvPicPr>
          <p:cNvPr id="5123"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843808" y="0"/>
            <a:ext cx="6300192" cy="4157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9370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24128" y="4131965"/>
            <a:ext cx="3182022" cy="2554545"/>
          </a:xfrm>
          <a:prstGeom prst="rect">
            <a:avLst/>
          </a:prstGeom>
        </p:spPr>
        <p:txBody>
          <a:bodyPr wrap="square">
            <a:spAutoFit/>
          </a:bodyPr>
          <a:lstStyle/>
          <a:p>
            <a:pPr algn="ctr"/>
            <a:r>
              <a:rPr lang="vi-VN" dirty="0"/>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"Anh ta đã khởi công xây,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mà chẳng có sức làm cho xong việc.</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21175" y="188640"/>
            <a:ext cx="4810865" cy="156966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“Here is a man who started to build and was unable to finish.”</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32" y="3098768"/>
            <a:ext cx="5624088" cy="3759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0"/>
            <a:ext cx="3524189" cy="4000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9905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221088"/>
            <a:ext cx="9036496" cy="2554545"/>
          </a:xfrm>
          <a:prstGeom prst="rect">
            <a:avLst/>
          </a:prstGeom>
        </p:spPr>
        <p:txBody>
          <a:bodyPr wrap="square">
            <a:spAutoFit/>
          </a:bodyPr>
          <a:lstStyle/>
          <a:p>
            <a:pPr algn="ctr"/>
            <a:r>
              <a:rPr lang="vi-VN" dirty="0"/>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Hoặc có vua nào đi giao chiến với một vua</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khác, mà trước tiên lại không ngồi xuống bàn tính xem mình có thể đem một vạn quân ra,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đương đầu với đối phương dẫn hai vạn quân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tiến đánh mình chăng?</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13115"/>
            <a:ext cx="5615966" cy="403187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Or again, what king marching to war against another king would not first sit down and consider whether with ten thousand men he could stand up to the other who advanced against him with twenty thousand? </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5966" y="0"/>
            <a:ext cx="3528034" cy="400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04338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453</TotalTime>
  <Words>456</Words>
  <Application>Microsoft Office PowerPoint</Application>
  <PresentationFormat>On-screen Show (4:3)</PresentationFormat>
  <Paragraphs>37</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Tahoma</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Doan</dc:creator>
  <cp:lastModifiedBy>Anthony Nguyen</cp:lastModifiedBy>
  <cp:revision>39</cp:revision>
  <dcterms:created xsi:type="dcterms:W3CDTF">2016-01-15T09:40:49Z</dcterms:created>
  <dcterms:modified xsi:type="dcterms:W3CDTF">2019-09-02T04:48:01Z</dcterms:modified>
</cp:coreProperties>
</file>